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7" r:id="rId5"/>
    <p:sldId id="269" r:id="rId6"/>
    <p:sldId id="268" r:id="rId7"/>
    <p:sldId id="270" r:id="rId8"/>
    <p:sldId id="273" r:id="rId9"/>
    <p:sldId id="276" r:id="rId10"/>
    <p:sldId id="274" r:id="rId11"/>
    <p:sldId id="275" r:id="rId12"/>
    <p:sldId id="262" r:id="rId13"/>
    <p:sldId id="265" r:id="rId14"/>
    <p:sldId id="263" r:id="rId15"/>
    <p:sldId id="264" r:id="rId16"/>
    <p:sldId id="266" r:id="rId17"/>
    <p:sldId id="27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2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7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1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6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4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04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03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68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79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64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E8EBA-D37F-4004-8053-9321B5926CB5}" type="datetimeFigureOut">
              <a:rPr lang="cs-CZ" smtClean="0"/>
              <a:t>09.09.2020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E5FF-F06C-4E5C-8AC5-D8555A1A65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www.projects.alytausmuzika.lt/index.php/component/banners/click/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hyperlink" Target="http://www.projects.alytausmuzika.lt/index.php/component/banners/click/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2700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education</a:t>
            </a:r>
            <a:r>
              <a:rPr lang="cs-CZ" sz="1400" dirty="0"/>
              <a:t> in </a:t>
            </a:r>
            <a:r>
              <a:rPr lang="cs-CZ" sz="1400" dirty="0" err="1"/>
              <a:t>assistive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hearing</a:t>
            </a:r>
            <a:r>
              <a:rPr lang="cs-CZ" sz="1400" dirty="0"/>
              <a:t> </a:t>
            </a:r>
            <a:r>
              <a:rPr lang="cs-CZ" sz="1400" dirty="0" err="1"/>
              <a:t>impairment</a:t>
            </a:r>
            <a:endParaRPr lang="cs-CZ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r>
              <a:rPr lang="cs-CZ" dirty="0"/>
              <a:t>Optimální využívání kompenzačních a komunikačních pomůcek a dalších </a:t>
            </a:r>
            <a:r>
              <a:rPr lang="cs-CZ" dirty="0" err="1"/>
              <a:t>asistivních</a:t>
            </a:r>
            <a:r>
              <a:rPr lang="cs-CZ" dirty="0"/>
              <a:t> technologií pro osoby se sluchovým postižením</a:t>
            </a:r>
            <a:r>
              <a:rPr lang="cs-CZ" dirty="0" smtClean="0"/>
              <a:t>.</a:t>
            </a:r>
          </a:p>
          <a:p>
            <a:r>
              <a:rPr lang="cs-CZ" dirty="0"/>
              <a:t>Ztráta sluchu je neviditelné postižení; </a:t>
            </a:r>
            <a:r>
              <a:rPr lang="cs-CZ" dirty="0" smtClean="0"/>
              <a:t>rozpoznatelná teprve tehdy, </a:t>
            </a:r>
            <a:r>
              <a:rPr lang="cs-CZ" dirty="0"/>
              <a:t>když </a:t>
            </a:r>
            <a:r>
              <a:rPr lang="cs-CZ" dirty="0" smtClean="0"/>
              <a:t>zjistíte </a:t>
            </a:r>
            <a:r>
              <a:rPr lang="cs-CZ" dirty="0"/>
              <a:t>v komunikaci problém i s porozuměním</a:t>
            </a:r>
          </a:p>
          <a:p>
            <a:r>
              <a:rPr lang="cs-CZ" dirty="0"/>
              <a:t> 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7" y="1113906"/>
            <a:ext cx="1369509" cy="1398442"/>
          </a:xfrm>
          <a:prstGeom prst="rect">
            <a:avLst/>
          </a:prstGeom>
        </p:spPr>
      </p:pic>
      <p:pic>
        <p:nvPicPr>
          <p:cNvPr id="5" name="Grafik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90" y="1185068"/>
            <a:ext cx="3887470" cy="939800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6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RACIO, druÅ¾ba za razvoj ÄloveÅ¡kega kapitala, d.o.o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59" y="5295554"/>
            <a:ext cx="1466850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Logo equalizen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34" y="5242849"/>
            <a:ext cx="204914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8" descr="Centrum vizualizace a interaktivity vzdělávání">
            <a:hlinkClick r:id="rId7" tooltip="Centrum vizualizace a interaktivity vzdělávání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41" y="5295554"/>
            <a:ext cx="1502410" cy="7518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27697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74" y="121079"/>
            <a:ext cx="9329651" cy="67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03" y="124097"/>
            <a:ext cx="9070572" cy="65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fungují indukční smyčky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771900" cy="3819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412" y="2614612"/>
            <a:ext cx="6105525" cy="30765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890" y="266008"/>
            <a:ext cx="1369509" cy="13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7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Technické vybavení pro instalaci sálových indukčních smyček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62" y="1924446"/>
            <a:ext cx="6343650" cy="7524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2887662"/>
            <a:ext cx="1962150" cy="34194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38" y="3068637"/>
            <a:ext cx="1800225" cy="3238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24" y="3076459"/>
            <a:ext cx="1419225" cy="32575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435" y="1924446"/>
            <a:ext cx="4171950" cy="914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5910" y="3120821"/>
            <a:ext cx="3362325" cy="9429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5435" y="4520290"/>
            <a:ext cx="3352800" cy="130492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9045" y="243002"/>
            <a:ext cx="1369509" cy="13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0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Různé způsoby vyzařování indukčního pole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716" y="1825625"/>
            <a:ext cx="7546567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395" y="1246910"/>
            <a:ext cx="1369509" cy="13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způsoby instalace </a:t>
            </a:r>
            <a:r>
              <a:rPr lang="cs-CZ" dirty="0" err="1" smtClean="0"/>
              <a:t>indučních</a:t>
            </a:r>
            <a:r>
              <a:rPr lang="cs-CZ" dirty="0" smtClean="0"/>
              <a:t> smyček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48" y="2142331"/>
            <a:ext cx="3781425" cy="2390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48" y="2459774"/>
            <a:ext cx="4219575" cy="27527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25" y="2142331"/>
            <a:ext cx="3105150" cy="2438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166" y="328685"/>
            <a:ext cx="1369509" cy="13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3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umístění indukčních smyček ve veřejném prostoru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90" y="2125258"/>
            <a:ext cx="3723409" cy="11128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48" y="1783550"/>
            <a:ext cx="3952875" cy="1762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225" y="1520820"/>
            <a:ext cx="2695575" cy="31718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9323" y="4785507"/>
            <a:ext cx="5379740" cy="12996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524" y="4115592"/>
            <a:ext cx="42195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52" y="1064338"/>
            <a:ext cx="6534150" cy="558165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729504" y="418007"/>
            <a:ext cx="7678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Konference zaměřená na problematiku optimálního využívání </a:t>
            </a:r>
          </a:p>
          <a:p>
            <a:pPr algn="ctr"/>
            <a:r>
              <a:rPr lang="cs-CZ" dirty="0" smtClean="0"/>
              <a:t>kompenzačních a komunikačních pomůcek pro osoby se Sluchovým postižením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890" y="266008"/>
            <a:ext cx="1369509" cy="1398442"/>
          </a:xfrm>
          <a:prstGeom prst="rect">
            <a:avLst/>
          </a:prstGeom>
        </p:spPr>
      </p:pic>
      <p:pic>
        <p:nvPicPr>
          <p:cNvPr id="12" name="Picture 8" descr="Centrum vizualizace a interaktivity vzdělávání">
            <a:hlinkClick r:id="rId4" tooltip="Centrum vizualizace a interaktivity vzdělávání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39" y="1762645"/>
            <a:ext cx="1502410" cy="751840"/>
          </a:xfrm>
          <a:prstGeom prst="rect">
            <a:avLst/>
          </a:prstGeom>
          <a:noFill/>
          <a:extLst/>
        </p:spPr>
      </p:pic>
      <p:pic>
        <p:nvPicPr>
          <p:cNvPr id="13" name="Obrázek 12" descr="Logo equalizen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859" y="2612680"/>
            <a:ext cx="204914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RACIO, druÅ¾ba za razvoj ÄloveÅ¡kega kapitala, d.o.o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99" y="3577033"/>
            <a:ext cx="1466850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4" y="1939405"/>
            <a:ext cx="1607181" cy="3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15951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smtClean="0"/>
              <a:t>Adult education in assistive technologies</a:t>
            </a:r>
            <a:br>
              <a:rPr lang="cs-CZ" sz="1400" smtClean="0"/>
            </a:br>
            <a:r>
              <a:rPr lang="cs-CZ" sz="1400" smtClean="0"/>
              <a:t>for people with hearing impairment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82" y="205667"/>
            <a:ext cx="4074635" cy="6407828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6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374005" y="1285636"/>
            <a:ext cx="3540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Stále se zvyšující a přetrvávající hluk</a:t>
            </a:r>
          </a:p>
        </p:txBody>
      </p:sp>
      <p:sp>
        <p:nvSpPr>
          <p:cNvPr id="8" name="Obdélník 7"/>
          <p:cNvSpPr/>
          <p:nvPr/>
        </p:nvSpPr>
        <p:spPr>
          <a:xfrm>
            <a:off x="8149561" y="1737955"/>
            <a:ext cx="3535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Opětovný nárůst některých nemocí,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856005" y="2216184"/>
            <a:ext cx="433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Toxicita životního nebo pracovního prostředí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933012" y="2827257"/>
            <a:ext cx="429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(drogy, kouření, nadměrné užívání léků </a:t>
            </a:r>
            <a:r>
              <a:rPr lang="cs-CZ" dirty="0" smtClean="0"/>
              <a:t>atd..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989645" y="3409581"/>
            <a:ext cx="1594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Genetické vlivy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933012" y="3916560"/>
            <a:ext cx="406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Úrazy ať už pracovní, sportovní, nebo jiné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8246527" y="4552151"/>
            <a:ext cx="355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nebezpečí zanedbání odborné léčby</a:t>
            </a:r>
          </a:p>
        </p:txBody>
      </p:sp>
    </p:spTree>
    <p:extLst>
      <p:ext uri="{BB962C8B-B14F-4D97-AF65-F5344CB8AC3E}">
        <p14:creationId xmlns:p14="http://schemas.microsoft.com/office/powerpoint/2010/main" val="14694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2700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education</a:t>
            </a:r>
            <a:r>
              <a:rPr lang="cs-CZ" sz="1400" dirty="0"/>
              <a:t> in </a:t>
            </a:r>
            <a:r>
              <a:rPr lang="cs-CZ" sz="1400" dirty="0" err="1"/>
              <a:t>assistive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hearing</a:t>
            </a:r>
            <a:r>
              <a:rPr lang="cs-CZ" sz="1400" dirty="0"/>
              <a:t> </a:t>
            </a:r>
            <a:r>
              <a:rPr lang="cs-CZ" sz="1400" dirty="0" err="1"/>
              <a:t>impairment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38" y="581890"/>
            <a:ext cx="3694809" cy="5928879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8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389295" y="1514994"/>
            <a:ext cx="3181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/>
              <a:t>Z těchto důvodů je nutno věnovat pozornost technologiím, které osobám se sluchovým postižením pomáhají tento handicap minimalizovat</a:t>
            </a:r>
          </a:p>
        </p:txBody>
      </p:sp>
    </p:spTree>
    <p:extLst>
      <p:ext uri="{BB962C8B-B14F-4D97-AF65-F5344CB8AC3E}">
        <p14:creationId xmlns:p14="http://schemas.microsoft.com/office/powerpoint/2010/main" val="289077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2700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education</a:t>
            </a:r>
            <a:r>
              <a:rPr lang="cs-CZ" sz="1400" dirty="0"/>
              <a:t> in </a:t>
            </a:r>
            <a:r>
              <a:rPr lang="cs-CZ" sz="1400" dirty="0" err="1"/>
              <a:t>assistive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hearing</a:t>
            </a:r>
            <a:r>
              <a:rPr lang="cs-CZ" sz="1400" dirty="0"/>
              <a:t> </a:t>
            </a:r>
            <a:r>
              <a:rPr lang="cs-CZ" sz="1400" dirty="0" err="1"/>
              <a:t>impairment</a:t>
            </a:r>
            <a:endParaRPr lang="cs-CZ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45253"/>
            <a:ext cx="10617200" cy="303212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 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7" y="1113906"/>
            <a:ext cx="1369509" cy="1398442"/>
          </a:xfrm>
          <a:prstGeom prst="rect">
            <a:avLst/>
          </a:prstGeom>
        </p:spPr>
      </p:pic>
      <p:pic>
        <p:nvPicPr>
          <p:cNvPr id="5" name="Grafik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90" y="1185068"/>
            <a:ext cx="3887470" cy="939800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6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923308" y="373300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Specialisté pracující v oblasti adaptivních a </a:t>
            </a:r>
            <a:r>
              <a:rPr lang="cs-CZ" sz="2400" dirty="0" err="1"/>
              <a:t>asistivních</a:t>
            </a:r>
            <a:r>
              <a:rPr lang="cs-CZ" sz="2400" dirty="0"/>
              <a:t> technologií jako například: otorinolaryngologové, specialisté pracující s lidmi v poradenských centrech pro sluchově postižené, prodejci a další poskytovatelé </a:t>
            </a:r>
            <a:r>
              <a:rPr lang="cs-CZ" sz="2400" dirty="0" smtClean="0"/>
              <a:t>sociálních služeb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90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2700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education</a:t>
            </a:r>
            <a:r>
              <a:rPr lang="cs-CZ" sz="1400" dirty="0"/>
              <a:t> in </a:t>
            </a:r>
            <a:r>
              <a:rPr lang="cs-CZ" sz="1400" dirty="0" err="1"/>
              <a:t>assistive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hearing</a:t>
            </a:r>
            <a:r>
              <a:rPr lang="cs-CZ" sz="1400" dirty="0"/>
              <a:t> </a:t>
            </a:r>
            <a:r>
              <a:rPr lang="cs-CZ" sz="1400" dirty="0" err="1"/>
              <a:t>impairment</a:t>
            </a:r>
            <a:endParaRPr lang="cs-CZ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 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7" y="1113906"/>
            <a:ext cx="1369509" cy="1398442"/>
          </a:xfrm>
          <a:prstGeom prst="rect">
            <a:avLst/>
          </a:prstGeom>
        </p:spPr>
      </p:pic>
      <p:pic>
        <p:nvPicPr>
          <p:cNvPr id="5" name="Grafik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90" y="1185068"/>
            <a:ext cx="3887470" cy="939800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6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794000" y="36449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dirty="0"/>
              <a:t>Specialisté pracující v centrech určených pro studenty vysokých škol se speciálními </a:t>
            </a:r>
            <a:r>
              <a:rPr lang="cs-CZ" sz="2400" dirty="0" smtClean="0"/>
              <a:t>potřebami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007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2700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education</a:t>
            </a:r>
            <a:r>
              <a:rPr lang="cs-CZ" sz="1400" dirty="0"/>
              <a:t> in </a:t>
            </a:r>
            <a:r>
              <a:rPr lang="cs-CZ" sz="1400" dirty="0" err="1"/>
              <a:t>assistive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hearing</a:t>
            </a:r>
            <a:r>
              <a:rPr lang="cs-CZ" sz="1400" dirty="0"/>
              <a:t> </a:t>
            </a:r>
            <a:r>
              <a:rPr lang="cs-CZ" sz="1400" dirty="0" err="1"/>
              <a:t>impairment</a:t>
            </a:r>
            <a:endParaRPr lang="cs-CZ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Projektanti</a:t>
            </a:r>
            <a:r>
              <a:rPr lang="cs-CZ" dirty="0"/>
              <a:t>, architekti, investoři, zaměstnanci stavebních úřadů atd., kteří se zabývají plánováním, montáží a pravidelnou údržbou indukčních smyček a dalších </a:t>
            </a:r>
            <a:r>
              <a:rPr lang="cs-CZ" dirty="0" err="1"/>
              <a:t>asistivních</a:t>
            </a:r>
            <a:r>
              <a:rPr lang="cs-CZ" dirty="0"/>
              <a:t> technologií ve veřejných institucích, divadlech, kinech, veřejné dopravě atd. 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7" y="1113906"/>
            <a:ext cx="1369509" cy="1398442"/>
          </a:xfrm>
          <a:prstGeom prst="rect">
            <a:avLst/>
          </a:prstGeom>
        </p:spPr>
      </p:pic>
      <p:pic>
        <p:nvPicPr>
          <p:cNvPr id="5" name="Grafik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90" y="1185068"/>
            <a:ext cx="3887470" cy="939800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6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94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2700" y="381000"/>
            <a:ext cx="9118600" cy="2547937"/>
          </a:xfrm>
        </p:spPr>
        <p:txBody>
          <a:bodyPr>
            <a:normAutofit/>
          </a:bodyPr>
          <a:lstStyle/>
          <a:p>
            <a:r>
              <a:rPr lang="cs-CZ" sz="1400" dirty="0" err="1"/>
              <a:t>Adult</a:t>
            </a:r>
            <a:r>
              <a:rPr lang="cs-CZ" sz="1400" dirty="0"/>
              <a:t> </a:t>
            </a:r>
            <a:r>
              <a:rPr lang="cs-CZ" sz="1400" dirty="0" err="1"/>
              <a:t>education</a:t>
            </a:r>
            <a:r>
              <a:rPr lang="cs-CZ" sz="1400" dirty="0"/>
              <a:t> in </a:t>
            </a:r>
            <a:r>
              <a:rPr lang="cs-CZ" sz="1400" dirty="0" err="1"/>
              <a:t>assistive</a:t>
            </a:r>
            <a:r>
              <a:rPr lang="cs-CZ" sz="1400" dirty="0"/>
              <a:t> </a:t>
            </a:r>
            <a:r>
              <a:rPr lang="cs-CZ" sz="1400" dirty="0" err="1"/>
              <a:t>technologies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people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hearing</a:t>
            </a:r>
            <a:r>
              <a:rPr lang="cs-CZ" sz="1400" dirty="0"/>
              <a:t> </a:t>
            </a:r>
            <a:r>
              <a:rPr lang="cs-CZ" sz="1400" dirty="0" err="1"/>
              <a:t>impairment</a:t>
            </a:r>
            <a:endParaRPr lang="cs-CZ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.</a:t>
            </a:r>
            <a:r>
              <a:rPr lang="cs-CZ" dirty="0"/>
              <a:t> 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37" y="1113906"/>
            <a:ext cx="1369509" cy="1398442"/>
          </a:xfrm>
          <a:prstGeom prst="rect">
            <a:avLst/>
          </a:prstGeom>
        </p:spPr>
      </p:pic>
      <p:pic>
        <p:nvPicPr>
          <p:cNvPr id="5" name="Grafik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90" y="1185068"/>
            <a:ext cx="3887470" cy="939800"/>
          </a:xfrm>
          <a:prstGeom prst="rect">
            <a:avLst/>
          </a:prstGeom>
        </p:spPr>
      </p:pic>
      <p:pic>
        <p:nvPicPr>
          <p:cNvPr id="6" name="Obrázek 5" descr="D:\Práce\Erasmus+ 2018 - UNB\Publicita\Logo Erasmus+ EN - righ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6" y="1514994"/>
            <a:ext cx="2904490" cy="596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2682240" y="346276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/>
              <a:t>Sluchově hendikepovaní, </a:t>
            </a:r>
            <a:r>
              <a:rPr lang="cs-CZ" sz="2400" dirty="0"/>
              <a:t>kteří by měli mít z projektových aktivit prospěch - prostřednictvím výše uvedených cílových skupin - odstranění komunikačních bariér mezi lidmi se sluchovým postižením a slyšící společností.</a:t>
            </a:r>
          </a:p>
        </p:txBody>
      </p:sp>
    </p:spTree>
    <p:extLst>
      <p:ext uri="{BB962C8B-B14F-4D97-AF65-F5344CB8AC3E}">
        <p14:creationId xmlns:p14="http://schemas.microsoft.com/office/powerpoint/2010/main" val="195201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74" y="108066"/>
            <a:ext cx="9765289" cy="668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0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2600" y="3644900"/>
            <a:ext cx="10617200" cy="3032124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21" y="0"/>
            <a:ext cx="10178011" cy="66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4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334</Words>
  <Application>Microsoft Office PowerPoint</Application>
  <PresentationFormat>Širokoúhlá obrazovka</PresentationFormat>
  <Paragraphs>40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Adult education in assistive technologies for people with hearing impairment</vt:lpstr>
      <vt:lpstr>Adult education in assistive technologies for people with hearing impairment</vt:lpstr>
      <vt:lpstr>Adult education in assistive technologies for people with hearing impairment</vt:lpstr>
      <vt:lpstr>Adult education in assistive technologies for people with hearing impairment</vt:lpstr>
      <vt:lpstr>Adult education in assistive technologies for people with hearing impairment</vt:lpstr>
      <vt:lpstr>Adult education in assistive technologies for people with hearing impairment</vt:lpstr>
      <vt:lpstr>Adult education in assistive technologies for people with hearing impairment</vt:lpstr>
      <vt:lpstr>Prezentace aplikace PowerPoint</vt:lpstr>
      <vt:lpstr>Prezentace aplikace PowerPoint</vt:lpstr>
      <vt:lpstr>Prezentace aplikace PowerPoint</vt:lpstr>
      <vt:lpstr>Prezentace aplikace PowerPoint</vt:lpstr>
      <vt:lpstr>Jak fungují indukční smyčky</vt:lpstr>
      <vt:lpstr>Technické vybavení pro instalaci sálových indukčních smyček</vt:lpstr>
      <vt:lpstr>Různé způsoby vyzařování indukčního pole</vt:lpstr>
      <vt:lpstr>Různé způsoby instalace indučních smyček</vt:lpstr>
      <vt:lpstr>Možnosti umístění indukčních smyček ve veřejném prostoru</vt:lpstr>
      <vt:lpstr>Prezentace aplikace PowerPoint</vt:lpstr>
    </vt:vector>
  </TitlesOfParts>
  <Company>UNB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Unie neslyšících, z.s. její služby a odborná pomoc pro sluchově postižené klienty.</dc:title>
  <dc:creator>Leoš Prušvic</dc:creator>
  <cp:lastModifiedBy>Ivan Poláček</cp:lastModifiedBy>
  <cp:revision>27</cp:revision>
  <dcterms:created xsi:type="dcterms:W3CDTF">2017-06-16T11:39:43Z</dcterms:created>
  <dcterms:modified xsi:type="dcterms:W3CDTF">2020-09-09T17:35:47Z</dcterms:modified>
</cp:coreProperties>
</file>